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52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110" d="100"/>
          <a:sy n="110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A5091C3-9120-4EF4-BAE1-68C85FE7BBF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3004D89-A13F-4FE7-968A-D02172952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01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04D89-A13F-4FE7-968A-D0217295258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1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04D89-A13F-4FE7-968A-D0217295258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1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04D89-A13F-4FE7-968A-D0217295258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1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04D89-A13F-4FE7-968A-D0217295258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1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04D89-A13F-4FE7-968A-D0217295258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04D89-A13F-4FE7-968A-D0217295258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1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04D89-A13F-4FE7-968A-D0217295258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1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04D89-A13F-4FE7-968A-D0217295258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1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04D89-A13F-4FE7-968A-D0217295258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1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04D89-A13F-4FE7-968A-D0217295258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1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04D89-A13F-4FE7-968A-D0217295258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1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04D89-A13F-4FE7-968A-D0217295258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4757-57A7-4965-A54B-EDCA6E2489B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88F6-A63B-43B0-B686-C009362CE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43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4757-57A7-4965-A54B-EDCA6E2489B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88F6-A63B-43B0-B686-C009362CE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4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4757-57A7-4965-A54B-EDCA6E2489B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88F6-A63B-43B0-B686-C009362CE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57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4757-57A7-4965-A54B-EDCA6E2489B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88F6-A63B-43B0-B686-C009362CE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8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4757-57A7-4965-A54B-EDCA6E2489B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88F6-A63B-43B0-B686-C009362CE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8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4757-57A7-4965-A54B-EDCA6E2489B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88F6-A63B-43B0-B686-C009362CE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6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4757-57A7-4965-A54B-EDCA6E2489B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88F6-A63B-43B0-B686-C009362CE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73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4757-57A7-4965-A54B-EDCA6E2489B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88F6-A63B-43B0-B686-C009362CE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6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4757-57A7-4965-A54B-EDCA6E2489B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88F6-A63B-43B0-B686-C009362CE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20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4757-57A7-4965-A54B-EDCA6E2489B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88F6-A63B-43B0-B686-C009362CE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1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4757-57A7-4965-A54B-EDCA6E2489B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88F6-A63B-43B0-B686-C009362CE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9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E4757-57A7-4965-A54B-EDCA6E2489B3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888F6-A63B-43B0-B686-C009362CE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5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Frolova.m\Desktop\из skype\ОбложкаДубовицкое.jpg"/>
          <p:cNvPicPr>
            <a:picLocks noChangeAspect="1" noChangeArrowheads="1"/>
          </p:cNvPicPr>
          <p:nvPr/>
        </p:nvPicPr>
        <p:blipFill>
          <a:blip r:embed="rId2" cstate="print"/>
          <a:srcRect r="4961"/>
          <a:stretch>
            <a:fillRect/>
          </a:stretch>
        </p:blipFill>
        <p:spPr bwMode="auto">
          <a:xfrm>
            <a:off x="0" y="0"/>
            <a:ext cx="9217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707904" y="3861048"/>
            <a:ext cx="532174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9" tIns="52135" rIns="104269" bIns="5213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92452" y="3284984"/>
            <a:ext cx="50245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Результаты применения стимулятора роста растений «</a:t>
            </a:r>
            <a:r>
              <a:rPr lang="ru-RU" sz="2800" b="1" dirty="0" err="1"/>
              <a:t>Наноимпульсар</a:t>
            </a:r>
            <a:r>
              <a:rPr lang="ru-RU" sz="2800" b="1" dirty="0" smtClean="0"/>
              <a:t>» в 202</a:t>
            </a:r>
            <a:r>
              <a:rPr lang="en-US" sz="2800" b="1" dirty="0" smtClean="0"/>
              <a:t>3</a:t>
            </a:r>
            <a:r>
              <a:rPr lang="ru-RU" sz="2800" b="1" dirty="0" smtClean="0"/>
              <a:t> г.</a:t>
            </a:r>
            <a:endParaRPr lang="ru-RU" sz="2600" b="1" cap="all" dirty="0">
              <a:solidFill>
                <a:srgbClr val="C00000"/>
              </a:solidFill>
              <a:cs typeface="Arial" pitchFamily="34" charset="0"/>
            </a:endParaRPr>
          </a:p>
        </p:txBody>
      </p:sp>
      <p:pic>
        <p:nvPicPr>
          <p:cNvPr id="8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13" y="1556792"/>
            <a:ext cx="2974125" cy="648072"/>
          </a:xfrm>
          <a:prstGeom prst="rect">
            <a:avLst/>
          </a:prstGeom>
          <a:noFill/>
          <a:effectLst>
            <a:glow>
              <a:schemeClr val="accent1">
                <a:alpha val="68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456384" y="5949280"/>
            <a:ext cx="27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66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b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Нижний Новгород, 202</a:t>
            </a:r>
            <a:r>
              <a:rPr lang="en-US" b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ru-RU" b="1" dirty="0" smtClean="0">
              <a:solidFill>
                <a:srgbClr val="0066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980728"/>
            <a:ext cx="1728192" cy="945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92280" y="1988840"/>
            <a:ext cx="1921383" cy="1224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31838" y="5121771"/>
            <a:ext cx="5760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Исполнитель: специалист ООО «</a:t>
            </a:r>
            <a:r>
              <a:rPr lang="ru-RU" b="1" dirty="0" err="1" smtClean="0"/>
              <a:t>Агрохиминвест</a:t>
            </a:r>
            <a:r>
              <a:rPr lang="ru-RU" b="1" dirty="0" smtClean="0"/>
              <a:t>-НН» </a:t>
            </a:r>
            <a:r>
              <a:rPr lang="ru-RU" b="1" dirty="0" err="1" smtClean="0"/>
              <a:t>Чублуков</a:t>
            </a:r>
            <a:r>
              <a:rPr lang="ru-RU" b="1" dirty="0" smtClean="0"/>
              <a:t> В.Г.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2735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2" b="12384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7"/>
          <p:cNvSpPr>
            <a:spLocks noChangeArrowheads="1"/>
          </p:cNvSpPr>
          <p:nvPr/>
        </p:nvSpPr>
        <p:spPr bwMode="auto">
          <a:xfrm>
            <a:off x="3571875" y="6643703"/>
            <a:ext cx="1714500" cy="2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6" tIns="43254" rIns="86466" bIns="43254">
            <a:spAutoFit/>
          </a:bodyPr>
          <a:lstStyle/>
          <a:p>
            <a:pPr algn="ctr" defTabSz="859193">
              <a:lnSpc>
                <a:spcPct val="800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www.betaren.ru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21902" r="96430" b="12384"/>
          <a:stretch/>
        </p:blipFill>
        <p:spPr bwMode="auto">
          <a:xfrm>
            <a:off x="288000" y="58655"/>
            <a:ext cx="1620152" cy="7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t="29832" r="77997" b="19910"/>
          <a:stretch/>
        </p:blipFill>
        <p:spPr bwMode="auto">
          <a:xfrm>
            <a:off x="179672" y="53685"/>
            <a:ext cx="1512008" cy="56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632"/>
            <a:ext cx="1972061" cy="450080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>
                <a:alpha val="97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009" y="58655"/>
            <a:ext cx="1547663" cy="5530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44052" y="836712"/>
            <a:ext cx="71164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b="1" dirty="0"/>
              <a:t>Таб.6 Результаты применения стимулятора роста растений «</a:t>
            </a:r>
            <a:r>
              <a:rPr lang="ru-RU" sz="1600" b="1" dirty="0" err="1"/>
              <a:t>Наноимпульсар</a:t>
            </a:r>
            <a:r>
              <a:rPr lang="ru-RU" sz="1600" b="1" dirty="0" smtClean="0"/>
              <a:t>»</a:t>
            </a:r>
          </a:p>
          <a:p>
            <a:pPr algn="ctr"/>
            <a:r>
              <a:rPr lang="ru-RU" sz="1600" b="1" dirty="0" smtClean="0"/>
              <a:t> </a:t>
            </a:r>
            <a:r>
              <a:rPr lang="ru-RU" sz="1600" b="1" dirty="0"/>
              <a:t>на яровых зерновых в ООО СХП «Рассвет» Чкаловского р-на в 2023 г.</a:t>
            </a:r>
            <a:endParaRPr lang="ru-RU" sz="1600" dirty="0"/>
          </a:p>
          <a:p>
            <a:pPr algn="ctr"/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8000" y="3356992"/>
            <a:ext cx="86764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/>
              <a:t> ООО СХП «Рассвет» Чкаловского р-на расположен на севере Нижегородской области, на беднейших песчаных почвах. Кроме того, непростое финансовое положение заставляет руководство с-х предприятия искать и находить выход, как при наименьших затратах получать максимальный и самый дешёвый результат. Как видно из таблицы, «чкаловские пески»,  при внесении минимальной дозы минеральных удобрений, а именно 60 кг/га в физическом весе , могут давать неплохие урожаи. Безусловно, основную роль </a:t>
            </a:r>
            <a:r>
              <a:rPr lang="ru-RU" sz="1600" dirty="0" smtClean="0"/>
              <a:t>сыграло </a:t>
            </a:r>
            <a:r>
              <a:rPr lang="ru-RU" sz="1600" dirty="0"/>
              <a:t>применение при посеве зерновых «</a:t>
            </a:r>
            <a:r>
              <a:rPr lang="ru-RU" sz="1600" dirty="0" err="1"/>
              <a:t>Наноимпульсара</a:t>
            </a:r>
            <a:r>
              <a:rPr lang="ru-RU" sz="1600" dirty="0"/>
              <a:t>». </a:t>
            </a:r>
            <a:endParaRPr lang="ru-RU" sz="16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Кроме </a:t>
            </a:r>
            <a:r>
              <a:rPr lang="ru-RU" sz="1600" dirty="0"/>
              <a:t>того, по обоюдному  согласию с </a:t>
            </a:r>
            <a:r>
              <a:rPr lang="ru-RU" sz="1600" dirty="0" err="1"/>
              <a:t>Богданёнком</a:t>
            </a:r>
            <a:r>
              <a:rPr lang="ru-RU" sz="1600" dirty="0"/>
              <a:t> Максимом Вячеславовичем, директором СПК «Рассвет» на площади 25га был произведён посев однолетних трав с нормой высева 150 кг/га (овёс + горох + ячмень). В результате в хозяйстве получили такое вегетативное развитие растений, что на сенаж косить стало жалко, решили обмолотить. В итоге, результат – 35 ц /га. Я считаю, в данном случае, комментарии излишни.</a:t>
            </a:r>
            <a:endParaRPr lang="ru-RU" altLang="ru-RU" sz="15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593188"/>
              </p:ext>
            </p:extLst>
          </p:nvPr>
        </p:nvGraphicFramePr>
        <p:xfrm>
          <a:off x="387469" y="1484784"/>
          <a:ext cx="8229599" cy="1712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233"/>
                <a:gridCol w="608765"/>
                <a:gridCol w="785269"/>
                <a:gridCol w="936104"/>
                <a:gridCol w="669117"/>
                <a:gridCol w="802248"/>
                <a:gridCol w="743522"/>
                <a:gridCol w="669064"/>
                <a:gridCol w="965844"/>
                <a:gridCol w="902733"/>
                <a:gridCol w="732700"/>
              </a:tblGrid>
              <a:tr h="740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 п/п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Культура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Сорт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Репродукция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Норма высева, кг/га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с Нано-</a:t>
                      </a:r>
                      <a:r>
                        <a:rPr lang="ru-RU" sz="1000" dirty="0" err="1">
                          <a:effectLst/>
                        </a:rPr>
                        <a:t>импульсаром</a:t>
                      </a:r>
                      <a:r>
                        <a:rPr lang="ru-RU" sz="1000" dirty="0">
                          <a:effectLst/>
                        </a:rPr>
                        <a:t>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Площадь посева (контроль), 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Норма высева на контроле, кг/га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Урожайность с использованием Наноимпульсара, ц/га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Урожайность (контроль), ц/га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+/- к контролю, ц/га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Ячмень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Раушан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III </a:t>
                      </a:r>
                      <a:r>
                        <a:rPr lang="ru-RU" sz="1100" dirty="0">
                          <a:effectLst/>
                        </a:rPr>
                        <a:t>репродукция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170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07340" algn="l"/>
                          <a:tab pos="381635" algn="ctr"/>
                        </a:tabLst>
                      </a:pPr>
                      <a:r>
                        <a:rPr lang="ru-RU" sz="1100" dirty="0">
                          <a:effectLst/>
                        </a:rPr>
                        <a:t>37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26,5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148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Овес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Яков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Элита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46,5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Горох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Варес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VI </a:t>
                      </a:r>
                      <a:r>
                        <a:rPr lang="ru-RU" sz="1100" dirty="0">
                          <a:effectLst/>
                        </a:rPr>
                        <a:t>репродукция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85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2" b="12384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7"/>
          <p:cNvSpPr>
            <a:spLocks noChangeArrowheads="1"/>
          </p:cNvSpPr>
          <p:nvPr/>
        </p:nvSpPr>
        <p:spPr bwMode="auto">
          <a:xfrm>
            <a:off x="3571875" y="6643703"/>
            <a:ext cx="1714500" cy="2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6" tIns="43254" rIns="86466" bIns="43254">
            <a:spAutoFit/>
          </a:bodyPr>
          <a:lstStyle/>
          <a:p>
            <a:pPr algn="ctr" defTabSz="859193">
              <a:lnSpc>
                <a:spcPct val="800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www.betaren.ru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21902" r="96430" b="12384"/>
          <a:stretch/>
        </p:blipFill>
        <p:spPr bwMode="auto">
          <a:xfrm>
            <a:off x="288000" y="58655"/>
            <a:ext cx="1620152" cy="7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t="29832" r="77997" b="19910"/>
          <a:stretch/>
        </p:blipFill>
        <p:spPr bwMode="auto">
          <a:xfrm>
            <a:off x="179672" y="53685"/>
            <a:ext cx="1512008" cy="56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632"/>
            <a:ext cx="1972061" cy="450080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>
                <a:alpha val="97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009" y="58655"/>
            <a:ext cx="1547663" cy="5530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44052" y="1260049"/>
            <a:ext cx="72885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b="1" dirty="0"/>
              <a:t>Таб.7</a:t>
            </a:r>
            <a:r>
              <a:rPr lang="ru-RU" sz="1600" dirty="0"/>
              <a:t> </a:t>
            </a:r>
            <a:r>
              <a:rPr lang="ru-RU" sz="1600" b="1" dirty="0"/>
              <a:t>Результаты применения стимулятора роста растений «</a:t>
            </a:r>
            <a:r>
              <a:rPr lang="ru-RU" sz="1600" b="1" dirty="0" err="1"/>
              <a:t>Наноимпульсар</a:t>
            </a:r>
            <a:r>
              <a:rPr lang="ru-RU" sz="1600" b="1" dirty="0" smtClean="0"/>
              <a:t>»</a:t>
            </a:r>
          </a:p>
          <a:p>
            <a:pPr algn="ctr"/>
            <a:r>
              <a:rPr lang="ru-RU" sz="1600" b="1" dirty="0" smtClean="0"/>
              <a:t>на </a:t>
            </a:r>
            <a:r>
              <a:rPr lang="ru-RU" sz="1600" b="1" dirty="0"/>
              <a:t>озимой пшенице в ООО «Меридиан </a:t>
            </a:r>
            <a:r>
              <a:rPr lang="ru-RU" sz="1600" b="1" dirty="0" err="1"/>
              <a:t>Голяткино</a:t>
            </a:r>
            <a:r>
              <a:rPr lang="ru-RU" sz="1600" b="1" dirty="0"/>
              <a:t>» </a:t>
            </a:r>
            <a:r>
              <a:rPr lang="ru-RU" sz="1600" b="1" dirty="0" err="1"/>
              <a:t>Ардатовского</a:t>
            </a:r>
            <a:r>
              <a:rPr lang="ru-RU" sz="1600" b="1" dirty="0"/>
              <a:t> р-на в 2023 г.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8000" y="3815169"/>
            <a:ext cx="8676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/>
              <a:t> Впервые «</a:t>
            </a:r>
            <a:r>
              <a:rPr lang="ru-RU" sz="1600" dirty="0" err="1"/>
              <a:t>Наноимпульсар</a:t>
            </a:r>
            <a:r>
              <a:rPr lang="ru-RU" sz="1600" dirty="0"/>
              <a:t>» был использован при посеве озимой пшеницы под урожай 2023 года в ООО «Меридиан </a:t>
            </a:r>
            <a:r>
              <a:rPr lang="ru-RU" sz="1600" dirty="0" err="1"/>
              <a:t>Голяткино</a:t>
            </a:r>
            <a:r>
              <a:rPr lang="ru-RU" sz="1600" dirty="0"/>
              <a:t>» на площади 124 га . </a:t>
            </a:r>
            <a:endParaRPr lang="ru-RU" sz="16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Прибавка </a:t>
            </a:r>
            <a:r>
              <a:rPr lang="ru-RU" sz="1600" dirty="0"/>
              <a:t>к контролю составила 1 ц/га плюс 1 ц/га при уменьшении нормы высева. Руководство хозяйства вместе с агрономической службой данный результат вполне устроил . </a:t>
            </a:r>
            <a:endParaRPr lang="ru-RU" sz="16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Под </a:t>
            </a:r>
            <a:r>
              <a:rPr lang="ru-RU" sz="1600" dirty="0"/>
              <a:t>урожай 2024 года озимой пшеницы с «</a:t>
            </a:r>
            <a:r>
              <a:rPr lang="ru-RU" sz="1600" dirty="0" err="1"/>
              <a:t>Наноимпульсаром</a:t>
            </a:r>
            <a:r>
              <a:rPr lang="ru-RU" sz="1600" dirty="0"/>
              <a:t>» посеяно около 200 га, а также поступила заявка на стимулятор роста под 140 га посевов яровых зерновых.</a:t>
            </a:r>
            <a:endParaRPr lang="ru-RU" altLang="ru-RU" sz="15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070155"/>
              </p:ext>
            </p:extLst>
          </p:nvPr>
        </p:nvGraphicFramePr>
        <p:xfrm>
          <a:off x="364974" y="2254885"/>
          <a:ext cx="8383490" cy="1158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2"/>
                <a:gridCol w="720080"/>
                <a:gridCol w="867391"/>
                <a:gridCol w="932809"/>
                <a:gridCol w="596998"/>
                <a:gridCol w="817250"/>
                <a:gridCol w="757426"/>
                <a:gridCol w="681575"/>
                <a:gridCol w="983905"/>
                <a:gridCol w="915374"/>
                <a:gridCol w="750640"/>
              </a:tblGrid>
              <a:tr h="740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Культура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Сорт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Репродукция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Норма высева, кг/га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с Нано-</a:t>
                      </a:r>
                      <a:r>
                        <a:rPr lang="ru-RU" sz="1000" dirty="0" err="1">
                          <a:effectLst/>
                        </a:rPr>
                        <a:t>импульсаром</a:t>
                      </a:r>
                      <a:r>
                        <a:rPr lang="ru-RU" sz="1000" dirty="0">
                          <a:effectLst/>
                        </a:rPr>
                        <a:t>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(контроль),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Норма высева на контроле, кг/га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Урожайность с использованием Наноимпульсара, ц/га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Урожайность (контроль), ц/га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+/- к контролю, ц/га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Пшеница озимая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Немчиновская-57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Элита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230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2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2" b="12384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7"/>
          <p:cNvSpPr>
            <a:spLocks noChangeArrowheads="1"/>
          </p:cNvSpPr>
          <p:nvPr/>
        </p:nvSpPr>
        <p:spPr bwMode="auto">
          <a:xfrm>
            <a:off x="3571875" y="6643703"/>
            <a:ext cx="1714500" cy="2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6" tIns="43254" rIns="86466" bIns="43254">
            <a:spAutoFit/>
          </a:bodyPr>
          <a:lstStyle/>
          <a:p>
            <a:pPr algn="ctr" defTabSz="859193">
              <a:lnSpc>
                <a:spcPct val="800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www.betaren.ru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21902" r="96430" b="12384"/>
          <a:stretch/>
        </p:blipFill>
        <p:spPr bwMode="auto">
          <a:xfrm>
            <a:off x="288000" y="58655"/>
            <a:ext cx="1620152" cy="7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t="29832" r="77997" b="19910"/>
          <a:stretch/>
        </p:blipFill>
        <p:spPr bwMode="auto">
          <a:xfrm>
            <a:off x="179672" y="53685"/>
            <a:ext cx="1512008" cy="56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632"/>
            <a:ext cx="1972061" cy="450080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>
                <a:alpha val="97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009" y="58655"/>
            <a:ext cx="1547663" cy="5530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44052" y="1260049"/>
            <a:ext cx="72094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b="1" dirty="0"/>
              <a:t>Таб. 8 Результаты применения стимулятора роста растений «</a:t>
            </a:r>
            <a:r>
              <a:rPr lang="ru-RU" sz="1600" b="1" dirty="0" err="1"/>
              <a:t>Наноимпульсар</a:t>
            </a:r>
            <a:r>
              <a:rPr lang="ru-RU" sz="1600" b="1" dirty="0"/>
              <a:t>»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на </a:t>
            </a:r>
            <a:r>
              <a:rPr lang="ru-RU" sz="1600" b="1" dirty="0"/>
              <a:t>озимой пшенице в ОАО «</a:t>
            </a:r>
            <a:r>
              <a:rPr lang="ru-RU" sz="1600" b="1" dirty="0" err="1"/>
              <a:t>Лакша</a:t>
            </a:r>
            <a:r>
              <a:rPr lang="ru-RU" sz="1600" b="1" dirty="0"/>
              <a:t>» Богородского р-на в 2023 г.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8000" y="3815169"/>
            <a:ext cx="8676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Не </a:t>
            </a:r>
            <a:r>
              <a:rPr lang="ru-RU" sz="1600" dirty="0"/>
              <a:t>первый год  с «</a:t>
            </a:r>
            <a:r>
              <a:rPr lang="ru-RU" sz="1600" dirty="0" err="1"/>
              <a:t>Наноимпульсаром</a:t>
            </a:r>
            <a:r>
              <a:rPr lang="ru-RU" sz="1600" dirty="0"/>
              <a:t>» работает ОАО </a:t>
            </a:r>
            <a:r>
              <a:rPr lang="ru-RU" sz="1600" dirty="0" smtClean="0"/>
              <a:t>«</a:t>
            </a:r>
            <a:r>
              <a:rPr lang="ru-RU" sz="1600" dirty="0" err="1"/>
              <a:t>Лакша</a:t>
            </a:r>
            <a:r>
              <a:rPr lang="ru-RU" sz="1600" dirty="0"/>
              <a:t>» Богородского района. В этом году озимая пшеница «Московская – 39», посеянная со стимулятором роста на площади 130 га при норме высева 160 кг/га,  дала урожайность 45 </a:t>
            </a:r>
            <a:r>
              <a:rPr lang="ru-RU" sz="1600" dirty="0" smtClean="0"/>
              <a:t>ц/га, </a:t>
            </a:r>
            <a:r>
              <a:rPr lang="ru-RU" sz="1600" dirty="0"/>
              <a:t>что на 7 ц/га больше чем на контроле. Выводы пусть каждый сделает сам.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640728"/>
              </p:ext>
            </p:extLst>
          </p:nvPr>
        </p:nvGraphicFramePr>
        <p:xfrm>
          <a:off x="287998" y="2276872"/>
          <a:ext cx="8398802" cy="1158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750"/>
                <a:gridCol w="692900"/>
                <a:gridCol w="835419"/>
                <a:gridCol w="892773"/>
                <a:gridCol w="639828"/>
                <a:gridCol w="818742"/>
                <a:gridCol w="758809"/>
                <a:gridCol w="682821"/>
                <a:gridCol w="985702"/>
                <a:gridCol w="866626"/>
                <a:gridCol w="802432"/>
              </a:tblGrid>
              <a:tr h="740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Культура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Сорт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Репродукция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Норма высева, кг/га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с Нано-</a:t>
                      </a:r>
                      <a:r>
                        <a:rPr lang="ru-RU" sz="1000" dirty="0" err="1">
                          <a:effectLst/>
                        </a:rPr>
                        <a:t>импульсаром</a:t>
                      </a:r>
                      <a:r>
                        <a:rPr lang="ru-RU" sz="1000" dirty="0">
                          <a:effectLst/>
                        </a:rPr>
                        <a:t>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(контроль),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Норма высева на контроле, кг/га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Урожайность с использованием Наноимпульсара, ц/га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Урожайность (контроль), ц/га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+/- к контролю, ц/га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</a:tr>
              <a:tr h="296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Пшеница озимая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Московская-39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Элита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29" marR="5662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38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2" b="12384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7"/>
          <p:cNvSpPr>
            <a:spLocks noChangeArrowheads="1"/>
          </p:cNvSpPr>
          <p:nvPr/>
        </p:nvSpPr>
        <p:spPr bwMode="auto">
          <a:xfrm>
            <a:off x="3571875" y="6643703"/>
            <a:ext cx="1714500" cy="2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6" tIns="43254" rIns="86466" bIns="43254">
            <a:spAutoFit/>
          </a:bodyPr>
          <a:lstStyle/>
          <a:p>
            <a:pPr algn="ctr" defTabSz="859193">
              <a:lnSpc>
                <a:spcPct val="800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www.betaren.ru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21902" r="96430" b="12384"/>
          <a:stretch/>
        </p:blipFill>
        <p:spPr bwMode="auto">
          <a:xfrm>
            <a:off x="288000" y="58655"/>
            <a:ext cx="1620152" cy="7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t="29832" r="77997" b="19910"/>
          <a:stretch/>
        </p:blipFill>
        <p:spPr bwMode="auto">
          <a:xfrm>
            <a:off x="179672" y="53685"/>
            <a:ext cx="1512008" cy="56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632"/>
            <a:ext cx="1972061" cy="450080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>
                <a:alpha val="97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009" y="58655"/>
            <a:ext cx="1547663" cy="5530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184726"/>
            <a:ext cx="88568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Завершая тему применения стимулятора роста «</a:t>
            </a:r>
            <a:r>
              <a:rPr lang="ru-RU" sz="2800" dirty="0" err="1"/>
              <a:t>Наноимпульсар</a:t>
            </a:r>
            <a:r>
              <a:rPr lang="ru-RU" sz="2800" dirty="0"/>
              <a:t>» в Нижегородской области, хотелось бы сказать, что все результаты, приведённые в таблицах, получены от агрономических служб хозяйств, где применялся данный препарат. </a:t>
            </a:r>
            <a:r>
              <a:rPr lang="ru-RU" sz="2800" dirty="0" smtClean="0"/>
              <a:t>Дополнительную </a:t>
            </a:r>
            <a:r>
              <a:rPr lang="ru-RU" sz="2800" dirty="0"/>
              <a:t>информацию можно получить от них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7663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2" b="12384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7"/>
          <p:cNvSpPr>
            <a:spLocks noChangeArrowheads="1"/>
          </p:cNvSpPr>
          <p:nvPr/>
        </p:nvSpPr>
        <p:spPr bwMode="auto">
          <a:xfrm>
            <a:off x="3571875" y="6643703"/>
            <a:ext cx="1714500" cy="2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6" tIns="43254" rIns="86466" bIns="43254">
            <a:spAutoFit/>
          </a:bodyPr>
          <a:lstStyle/>
          <a:p>
            <a:pPr algn="ctr" defTabSz="859193">
              <a:lnSpc>
                <a:spcPct val="800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www.betaren.ru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21902" r="96430" b="12384"/>
          <a:stretch/>
        </p:blipFill>
        <p:spPr bwMode="auto">
          <a:xfrm>
            <a:off x="288000" y="58655"/>
            <a:ext cx="1620152" cy="7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t="29832" r="77997" b="19910"/>
          <a:stretch/>
        </p:blipFill>
        <p:spPr bwMode="auto">
          <a:xfrm>
            <a:off x="179672" y="53685"/>
            <a:ext cx="1512008" cy="56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632"/>
            <a:ext cx="1972061" cy="450080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>
                <a:alpha val="97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009" y="58655"/>
            <a:ext cx="1547663" cy="5530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8000" y="1124744"/>
            <a:ext cx="867648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/>
              <a:t>Уважаемые коллеги, уважаемые партнёры!</a:t>
            </a:r>
            <a:endParaRPr lang="ru-RU" sz="1500" dirty="0"/>
          </a:p>
          <a:p>
            <a:r>
              <a:rPr lang="ru-RU" sz="1500" dirty="0"/>
              <a:t> </a:t>
            </a:r>
          </a:p>
          <a:p>
            <a:r>
              <a:rPr lang="ru-RU" sz="1500" dirty="0"/>
              <a:t>В </a:t>
            </a:r>
            <a:r>
              <a:rPr lang="ru-RU" sz="1500" dirty="0" smtClean="0"/>
              <a:t>данной публикации сегодня </a:t>
            </a:r>
            <a:r>
              <a:rPr lang="ru-RU" sz="1500" dirty="0"/>
              <a:t>хотелось бы продолжить тему, которая была поднята в конце </a:t>
            </a:r>
            <a:r>
              <a:rPr lang="ru-RU" sz="1500" dirty="0" smtClean="0"/>
              <a:t>2022 </a:t>
            </a:r>
            <a:r>
              <a:rPr lang="ru-RU" sz="1500" dirty="0"/>
              <a:t>года на семинаре, проводившимся ООО «</a:t>
            </a:r>
            <a:r>
              <a:rPr lang="ru-RU" sz="1500" dirty="0" err="1"/>
              <a:t>Агрохиминвест</a:t>
            </a:r>
            <a:r>
              <a:rPr lang="ru-RU" sz="1500" dirty="0"/>
              <a:t>-НН». А именно, о применении стимулятора роста растений «</a:t>
            </a:r>
            <a:r>
              <a:rPr lang="ru-RU" sz="1500" dirty="0" err="1"/>
              <a:t>Наноимпульсар</a:t>
            </a:r>
            <a:r>
              <a:rPr lang="ru-RU" sz="1500" dirty="0"/>
              <a:t>» на полях Нижегородской области в 2023 с-х году. Это высокоэффективный и </a:t>
            </a:r>
            <a:r>
              <a:rPr lang="ru-RU" sz="1500" dirty="0" err="1"/>
              <a:t>малозатратный</a:t>
            </a:r>
            <a:r>
              <a:rPr lang="ru-RU" sz="1500" dirty="0"/>
              <a:t> механизм повышения урожайности с-х культур. Компоненты, составляющие «</a:t>
            </a:r>
            <a:r>
              <a:rPr lang="ru-RU" sz="1500" dirty="0" err="1"/>
              <a:t>Наноимпульсар</a:t>
            </a:r>
            <a:r>
              <a:rPr lang="ru-RU" sz="1500" dirty="0"/>
              <a:t>» - </a:t>
            </a:r>
            <a:r>
              <a:rPr lang="ru-RU" sz="1500" dirty="0" err="1"/>
              <a:t>хелаты</a:t>
            </a:r>
            <a:r>
              <a:rPr lang="ru-RU" sz="1500" dirty="0"/>
              <a:t>, иммуномодуляторы, адаптогены, делают его незаменимым при обработке семян и вегетирующих растений различных сельскохозяйственных и особенно зерновых и бобовых культур, так как обладают рядом важнейших особенностей</a:t>
            </a:r>
            <a:r>
              <a:rPr lang="ru-RU" sz="1500" dirty="0" smtClean="0"/>
              <a:t>:</a:t>
            </a:r>
          </a:p>
          <a:p>
            <a:endParaRPr lang="ru-RU" sz="1500" dirty="0"/>
          </a:p>
          <a:p>
            <a:r>
              <a:rPr lang="ru-RU" sz="1500" dirty="0" smtClean="0"/>
              <a:t>- стимулирующее </a:t>
            </a:r>
            <a:r>
              <a:rPr lang="ru-RU" sz="1500" dirty="0"/>
              <a:t>воздействие препарата обеспечивает развитие у пшеницы до 16, а у ячменя до 36 продуктивных </a:t>
            </a:r>
            <a:r>
              <a:rPr lang="ru-RU" sz="1500" dirty="0" smtClean="0"/>
              <a:t>стеблей, </a:t>
            </a:r>
            <a:r>
              <a:rPr lang="ru-RU" sz="1500" dirty="0"/>
              <a:t>на горохе – за счёт увеличения вегетативной массы, количество продуктивных бобов увеличивается в два раза , что позволяет нам сократить норму высева семян пшеницы, ячменя и гороха на 30 процентов, и при этом получить прибавку к урожайности  от 3 до 30 ц/га</a:t>
            </a:r>
            <a:r>
              <a:rPr lang="ru-RU" sz="1500" dirty="0" smtClean="0"/>
              <a:t>.</a:t>
            </a:r>
          </a:p>
          <a:p>
            <a:endParaRPr lang="ru-RU" sz="1500" dirty="0"/>
          </a:p>
          <a:p>
            <a:r>
              <a:rPr lang="ru-RU" sz="1500" dirty="0"/>
              <a:t>- экономия 30% семян практически полностью компенсирует затраты на приобретение регулятора роста и при этом ещё снижается себестоимость зерна, что в настоящее время имеет очень актуальное значение, так как закупочная цена на зерно в последние 2 года имеет тенденцию к снижению.</a:t>
            </a:r>
          </a:p>
          <a:p>
            <a:r>
              <a:rPr lang="ru-RU" sz="1500" dirty="0"/>
              <a:t>- кроме того, использование «</a:t>
            </a:r>
            <a:r>
              <a:rPr lang="ru-RU" sz="1500" dirty="0" err="1"/>
              <a:t>Наноимпульсара</a:t>
            </a:r>
            <a:r>
              <a:rPr lang="ru-RU" sz="1500" dirty="0"/>
              <a:t>» на семенных участках позволяет увеличить количество производимых семян высоких репродукций за счёт увеличения площадей при сокращении нормы высева, плюс за счёт увеличения урожайности. </a:t>
            </a:r>
          </a:p>
        </p:txBody>
      </p:sp>
    </p:spTree>
    <p:extLst>
      <p:ext uri="{BB962C8B-B14F-4D97-AF65-F5344CB8AC3E}">
        <p14:creationId xmlns:p14="http://schemas.microsoft.com/office/powerpoint/2010/main" val="357340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2" b="12384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7"/>
          <p:cNvSpPr>
            <a:spLocks noChangeArrowheads="1"/>
          </p:cNvSpPr>
          <p:nvPr/>
        </p:nvSpPr>
        <p:spPr bwMode="auto">
          <a:xfrm>
            <a:off x="3571875" y="6643703"/>
            <a:ext cx="1714500" cy="2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6" tIns="43254" rIns="86466" bIns="43254">
            <a:spAutoFit/>
          </a:bodyPr>
          <a:lstStyle/>
          <a:p>
            <a:pPr algn="ctr" defTabSz="859193">
              <a:lnSpc>
                <a:spcPct val="800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www.betaren.ru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21902" r="96430" b="12384"/>
          <a:stretch/>
        </p:blipFill>
        <p:spPr bwMode="auto">
          <a:xfrm>
            <a:off x="288000" y="58655"/>
            <a:ext cx="1620152" cy="7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t="29832" r="77997" b="19910"/>
          <a:stretch/>
        </p:blipFill>
        <p:spPr bwMode="auto">
          <a:xfrm>
            <a:off x="179672" y="53685"/>
            <a:ext cx="1512008" cy="56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632"/>
            <a:ext cx="1972061" cy="450080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>
                <a:alpha val="97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009" y="58655"/>
            <a:ext cx="1547663" cy="5530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8231" y="965041"/>
            <a:ext cx="89644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/>
              <a:t>География распространения «</a:t>
            </a:r>
            <a:r>
              <a:rPr lang="ru-RU" sz="1500" b="1" dirty="0" err="1"/>
              <a:t>Наноимпульсара</a:t>
            </a:r>
            <a:r>
              <a:rPr lang="ru-RU" sz="1500" b="1" dirty="0"/>
              <a:t>» в Нижегородской области в 2023 году.</a:t>
            </a:r>
            <a:endParaRPr lang="ru-RU" sz="1500" dirty="0"/>
          </a:p>
          <a:p>
            <a:r>
              <a:rPr lang="ru-RU" sz="1500" b="1" dirty="0"/>
              <a:t> </a:t>
            </a:r>
            <a:endParaRPr lang="ru-RU" sz="1500" dirty="0"/>
          </a:p>
          <a:p>
            <a:r>
              <a:rPr lang="ru-RU" sz="1500" dirty="0"/>
              <a:t>После проведения семинаров в июне 2022 года в СПК «Дубенский» </a:t>
            </a:r>
            <a:r>
              <a:rPr lang="ru-RU" sz="1500" dirty="0" err="1"/>
              <a:t>Вадского</a:t>
            </a:r>
            <a:r>
              <a:rPr lang="ru-RU" sz="1500" dirty="0"/>
              <a:t> района с демонстрационным показом посевов с применением «</a:t>
            </a:r>
            <a:r>
              <a:rPr lang="ru-RU" sz="1500" dirty="0" err="1"/>
              <a:t>Наноимпульсара</a:t>
            </a:r>
            <a:r>
              <a:rPr lang="ru-RU" sz="1500" dirty="0"/>
              <a:t>» на озимых и яровых культурах, затем стационарного семинара в Н. Новгороде с демонстрацией полученных результатов, стала наблюдаться тенденция в сторону увеличения площадей и хозяйств, применяющих «</a:t>
            </a:r>
            <a:r>
              <a:rPr lang="ru-RU" sz="1500" dirty="0" err="1"/>
              <a:t>Наноимпульсар</a:t>
            </a:r>
            <a:r>
              <a:rPr lang="ru-RU" sz="1500" dirty="0"/>
              <a:t>» на семенных и производственных площадях, как на озимых, так и на яровых культурах. </a:t>
            </a:r>
            <a:endParaRPr lang="ru-RU" sz="1500" dirty="0" smtClean="0"/>
          </a:p>
          <a:p>
            <a:endParaRPr lang="ru-RU" sz="1500" dirty="0"/>
          </a:p>
          <a:p>
            <a:r>
              <a:rPr lang="ru-RU" sz="1500" dirty="0" smtClean="0"/>
              <a:t>В </a:t>
            </a:r>
            <a:r>
              <a:rPr lang="ru-RU" sz="1500" dirty="0"/>
              <a:t>текущем году его применили хозяйства </a:t>
            </a:r>
            <a:r>
              <a:rPr lang="ru-RU" sz="1500" b="1" dirty="0" err="1"/>
              <a:t>Шатковского</a:t>
            </a:r>
            <a:r>
              <a:rPr lang="ru-RU" sz="1500" b="1" dirty="0"/>
              <a:t>, </a:t>
            </a:r>
            <a:r>
              <a:rPr lang="ru-RU" sz="1500" b="1" dirty="0" err="1"/>
              <a:t>Лысковского</a:t>
            </a:r>
            <a:r>
              <a:rPr lang="ru-RU" sz="1500" b="1" dirty="0"/>
              <a:t>, </a:t>
            </a:r>
            <a:r>
              <a:rPr lang="ru-RU" sz="1500" b="1" dirty="0" err="1"/>
              <a:t>Вадского</a:t>
            </a:r>
            <a:r>
              <a:rPr lang="ru-RU" sz="1500" b="1" dirty="0"/>
              <a:t>, Богородского, Городецкого, </a:t>
            </a:r>
            <a:r>
              <a:rPr lang="ru-RU" sz="1500" b="1" dirty="0" err="1" smtClean="0"/>
              <a:t>Княгининского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Д.Константиновского</a:t>
            </a:r>
            <a:r>
              <a:rPr lang="ru-RU" sz="1500" b="1" dirty="0" smtClean="0"/>
              <a:t> </a:t>
            </a:r>
            <a:r>
              <a:rPr lang="ru-RU" sz="1500" b="1" dirty="0"/>
              <a:t>, </a:t>
            </a:r>
            <a:r>
              <a:rPr lang="ru-RU" sz="1500" b="1" dirty="0" err="1"/>
              <a:t>Б.Мурашкинского</a:t>
            </a:r>
            <a:r>
              <a:rPr lang="ru-RU" sz="1500" b="1" dirty="0"/>
              <a:t>, </a:t>
            </a:r>
            <a:r>
              <a:rPr lang="ru-RU" sz="1500" b="1" dirty="0" err="1"/>
              <a:t>Ардатовского</a:t>
            </a:r>
            <a:r>
              <a:rPr lang="ru-RU" sz="1500" b="1" dirty="0"/>
              <a:t> и Чкаловского районов</a:t>
            </a:r>
            <a:r>
              <a:rPr lang="ru-RU" sz="1500" dirty="0"/>
              <a:t>. Я уверен, что результаты, полученные в 2023 году с применением стимулятора роста (данные будут продемонстрированы ниже в таблицах) для многих агрономов и руководителей станут стимулом применения «</a:t>
            </a:r>
            <a:r>
              <a:rPr lang="ru-RU" sz="1500" dirty="0" err="1"/>
              <a:t>Наноимпульсара</a:t>
            </a:r>
            <a:r>
              <a:rPr lang="ru-RU" sz="1500" dirty="0"/>
              <a:t>» в своих хозяйствах. </a:t>
            </a:r>
            <a:endParaRPr lang="ru-RU" sz="1500" dirty="0" smtClean="0"/>
          </a:p>
          <a:p>
            <a:endParaRPr lang="ru-RU" sz="1500" dirty="0"/>
          </a:p>
          <a:p>
            <a:r>
              <a:rPr lang="ru-RU" sz="1500" dirty="0"/>
              <a:t>Теперь непосредственно перейдём к результатам , которые были получены в сельскохозяйственных предприятиях Нижегородской области , которые использовали стимулятор роста растений </a:t>
            </a:r>
            <a:r>
              <a:rPr lang="ru-RU" sz="1500" dirty="0" smtClean="0"/>
              <a:t>«</a:t>
            </a:r>
            <a:r>
              <a:rPr lang="ru-RU" sz="1500" dirty="0" err="1" smtClean="0"/>
              <a:t>Наноимпульсар</a:t>
            </a:r>
            <a:r>
              <a:rPr lang="ru-RU" sz="1500" dirty="0" smtClean="0"/>
              <a:t>» </a:t>
            </a:r>
            <a:r>
              <a:rPr lang="ru-RU" sz="1500" dirty="0"/>
              <a:t>при подготовке семян зернобобовых к осеннему 2022 года и к весеннему </a:t>
            </a:r>
            <a:r>
              <a:rPr lang="ru-RU" sz="1500" dirty="0" smtClean="0"/>
              <a:t>2023 года севу.</a:t>
            </a:r>
          </a:p>
          <a:p>
            <a:r>
              <a:rPr lang="ru-RU" sz="1500" dirty="0" smtClean="0"/>
              <a:t> </a:t>
            </a:r>
            <a:endParaRPr lang="ru-RU" sz="1500" dirty="0"/>
          </a:p>
          <a:p>
            <a:r>
              <a:rPr lang="ru-RU" sz="1500" dirty="0"/>
              <a:t>Хотелось бы начать с СПК «Дубенский» </a:t>
            </a:r>
            <a:r>
              <a:rPr lang="ru-RU" sz="1500" dirty="0" err="1"/>
              <a:t>Вадского</a:t>
            </a:r>
            <a:r>
              <a:rPr lang="ru-RU" sz="1500" dirty="0"/>
              <a:t> района , который один из первых в области начал применять «</a:t>
            </a:r>
            <a:r>
              <a:rPr lang="ru-RU" sz="1500" dirty="0" err="1"/>
              <a:t>Наноимпульсар</a:t>
            </a:r>
            <a:r>
              <a:rPr lang="ru-RU" sz="1500" dirty="0"/>
              <a:t>» . Здесь стимулятор роста растений используется как на семенных , так и на производственных участках. Контрольные участки в последние два года не </a:t>
            </a:r>
            <a:r>
              <a:rPr lang="ru-RU" sz="1500" dirty="0" smtClean="0"/>
              <a:t>засеваются. </a:t>
            </a:r>
            <a:r>
              <a:rPr lang="ru-RU" sz="1500" dirty="0"/>
              <a:t>Со слов главного агронома хозяйства Зубанова Николая Васильевича , одного из лучших агрономов Нижегородской области , контрольные участки больше не нужны , за 5 прошедших лет «</a:t>
            </a:r>
            <a:r>
              <a:rPr lang="ru-RU" sz="1500" dirty="0" err="1"/>
              <a:t>Наноимпульсар</a:t>
            </a:r>
            <a:r>
              <a:rPr lang="ru-RU" sz="1500" dirty="0"/>
              <a:t>» ни разу не подвёл . Результаты приведены в таблице № 1 ниже .</a:t>
            </a:r>
          </a:p>
        </p:txBody>
      </p:sp>
    </p:spTree>
    <p:extLst>
      <p:ext uri="{BB962C8B-B14F-4D97-AF65-F5344CB8AC3E}">
        <p14:creationId xmlns:p14="http://schemas.microsoft.com/office/powerpoint/2010/main" val="376947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2" b="12384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7"/>
          <p:cNvSpPr>
            <a:spLocks noChangeArrowheads="1"/>
          </p:cNvSpPr>
          <p:nvPr/>
        </p:nvSpPr>
        <p:spPr bwMode="auto">
          <a:xfrm>
            <a:off x="3571875" y="6643703"/>
            <a:ext cx="1714500" cy="2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6" tIns="43254" rIns="86466" bIns="43254">
            <a:spAutoFit/>
          </a:bodyPr>
          <a:lstStyle/>
          <a:p>
            <a:pPr algn="ctr" defTabSz="859193">
              <a:lnSpc>
                <a:spcPct val="800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www.betaren.ru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21902" r="96430" b="12384"/>
          <a:stretch/>
        </p:blipFill>
        <p:spPr bwMode="auto">
          <a:xfrm>
            <a:off x="288000" y="58655"/>
            <a:ext cx="1620152" cy="7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t="29832" r="77997" b="19910"/>
          <a:stretch/>
        </p:blipFill>
        <p:spPr bwMode="auto">
          <a:xfrm>
            <a:off x="179672" y="53685"/>
            <a:ext cx="1512008" cy="56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632"/>
            <a:ext cx="1972061" cy="450080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>
                <a:alpha val="97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009" y="58655"/>
            <a:ext cx="1547663" cy="5530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775185"/>
              </p:ext>
            </p:extLst>
          </p:nvPr>
        </p:nvGraphicFramePr>
        <p:xfrm>
          <a:off x="179671" y="1894631"/>
          <a:ext cx="8507128" cy="2152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093"/>
                <a:gridCol w="787884"/>
                <a:gridCol w="788675"/>
                <a:gridCol w="939517"/>
                <a:gridCol w="641459"/>
                <a:gridCol w="1158131"/>
                <a:gridCol w="864706"/>
                <a:gridCol w="1243997"/>
                <a:gridCol w="864458"/>
                <a:gridCol w="782208"/>
              </a:tblGrid>
              <a:tr h="603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Культура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Сорт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Репродукция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Норма высева, кг/га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Площадь посева с </a:t>
                      </a:r>
                      <a:r>
                        <a:rPr lang="ru-RU" sz="1100" dirty="0" err="1">
                          <a:effectLst/>
                        </a:rPr>
                        <a:t>Наноимпульсаром</a:t>
                      </a:r>
                      <a:r>
                        <a:rPr lang="ru-RU" sz="1100" dirty="0">
                          <a:effectLst/>
                        </a:rPr>
                        <a:t>, га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Площадь посева (контроль), га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Урожайность с использованием Наноимпульсара, ц/га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Урожайность (контроль), ц/га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+/- к контролю, ц/га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</a:tr>
              <a:tr h="301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Пшеница озимая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Московская-56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Суперэлита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r>
                        <a:rPr lang="ru-RU" sz="11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48,3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</a:tr>
              <a:tr h="301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Пшеница озимая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Московская-56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 </a:t>
                      </a:r>
                      <a:r>
                        <a:rPr lang="ru-RU" sz="1100" dirty="0">
                          <a:effectLst/>
                        </a:rPr>
                        <a:t>репродукция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50,8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</a:tr>
              <a:tr h="301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Ячмень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Память </a:t>
                      </a:r>
                      <a:r>
                        <a:rPr lang="ru-RU" sz="1100" dirty="0" err="1">
                          <a:effectLst/>
                        </a:rPr>
                        <a:t>Чепелева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Суперэлита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41,9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</a:tr>
              <a:tr h="301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Пшеница яровая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Экстра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Суперэлита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3" marR="57673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67295" y="1124744"/>
            <a:ext cx="72094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Таб. 1 Результаты применения стимулятора роста растений «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Наноимпульсар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СПК «Дубенский»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Вадского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р-на в 2023 г.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365104"/>
            <a:ext cx="813690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Результаты, полученные с использованием «</a:t>
            </a:r>
            <a:r>
              <a:rPr lang="ru-RU" altLang="ru-RU" sz="15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Наноимпульсара</a:t>
            </a:r>
            <a:r>
              <a:rPr lang="ru-RU" altLang="ru-RU" sz="1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», особенно на семенных участках яровых культур, говорят сами за себя. </a:t>
            </a:r>
            <a:r>
              <a:rPr lang="ru-RU" altLang="ru-RU" sz="15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 </a:t>
            </a:r>
            <a:r>
              <a:rPr lang="ru-RU" altLang="ru-RU" sz="1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это стало в СПК «Дубенский» в последние годы закономерностью. В 2024 г. хозяйство планирует применить стимулятор роста по вегетации ярового рапса. </a:t>
            </a:r>
            <a:r>
              <a:rPr lang="ru-RU" altLang="ru-RU" sz="15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Что </a:t>
            </a:r>
            <a:r>
              <a:rPr lang="ru-RU" altLang="ru-RU" sz="1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 результате получится - будет озвучено на ежегодно проводимом  семинаре в декабре следующего года. </a:t>
            </a:r>
            <a:endParaRPr lang="ru-RU" altLang="ru-RU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2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2" b="12384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7"/>
          <p:cNvSpPr>
            <a:spLocks noChangeArrowheads="1"/>
          </p:cNvSpPr>
          <p:nvPr/>
        </p:nvSpPr>
        <p:spPr bwMode="auto">
          <a:xfrm>
            <a:off x="3571875" y="6643703"/>
            <a:ext cx="1714500" cy="2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6" tIns="43254" rIns="86466" bIns="43254">
            <a:spAutoFit/>
          </a:bodyPr>
          <a:lstStyle/>
          <a:p>
            <a:pPr algn="ctr" defTabSz="859193">
              <a:lnSpc>
                <a:spcPct val="800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www.betaren.ru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21902" r="96430" b="12384"/>
          <a:stretch/>
        </p:blipFill>
        <p:spPr bwMode="auto">
          <a:xfrm>
            <a:off x="288000" y="58655"/>
            <a:ext cx="1620152" cy="7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t="29832" r="77997" b="19910"/>
          <a:stretch/>
        </p:blipFill>
        <p:spPr bwMode="auto">
          <a:xfrm>
            <a:off x="179672" y="53685"/>
            <a:ext cx="1512008" cy="56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632"/>
            <a:ext cx="1972061" cy="450080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>
                <a:alpha val="97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009" y="58655"/>
            <a:ext cx="1547663" cy="5530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67295" y="836712"/>
            <a:ext cx="71164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/>
              <a:t>Таб.2 Результаты применения стимулятора роста растений «</a:t>
            </a:r>
            <a:r>
              <a:rPr lang="ru-RU" sz="1600" b="1" dirty="0" err="1"/>
              <a:t>Наноимпульсар</a:t>
            </a:r>
            <a:r>
              <a:rPr lang="ru-RU" sz="1600" b="1" dirty="0" smtClean="0"/>
              <a:t>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/>
              <a:t> </a:t>
            </a:r>
            <a:r>
              <a:rPr lang="ru-RU" sz="1600" b="1" dirty="0"/>
              <a:t>в АО «Буревестник» Богородского р-на в 2023 г.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853478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/>
              <a:t>Огромная кропотливая работа по применению «</a:t>
            </a:r>
            <a:r>
              <a:rPr lang="ru-RU" sz="1600" dirty="0" err="1"/>
              <a:t>Наноимпульсара</a:t>
            </a:r>
            <a:r>
              <a:rPr lang="ru-RU" sz="1600" dirty="0"/>
              <a:t>» была проведена в АО «Буревестник» Богородского р-на. Вот уже на протяжении двух лет гл. агроном хозяйства, безусловно  один из лучших специалистов агрономической отрасли Нижегородской области Моисеев Сергей Викторович, испытывает стимулятор роста на всём наборе зернобобовых культур, используемых в АО «Буревестник», увеличивая в несколько раз площади с применением «</a:t>
            </a:r>
            <a:r>
              <a:rPr lang="ru-RU" sz="1600" dirty="0" err="1"/>
              <a:t>Наноимпульсара</a:t>
            </a:r>
            <a:r>
              <a:rPr lang="ru-RU" sz="1600" dirty="0"/>
              <a:t>» . Что из этого получается, очень чётко отражено в таблице. </a:t>
            </a:r>
            <a:r>
              <a:rPr lang="ru-RU" altLang="ru-RU" sz="15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15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36620"/>
              </p:ext>
            </p:extLst>
          </p:nvPr>
        </p:nvGraphicFramePr>
        <p:xfrm>
          <a:off x="457200" y="1446002"/>
          <a:ext cx="8229599" cy="3326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233"/>
                <a:gridCol w="608765"/>
                <a:gridCol w="888765"/>
                <a:gridCol w="906893"/>
                <a:gridCol w="594832"/>
                <a:gridCol w="802248"/>
                <a:gridCol w="743522"/>
                <a:gridCol w="595702"/>
                <a:gridCol w="1080120"/>
                <a:gridCol w="864096"/>
                <a:gridCol w="730423"/>
              </a:tblGrid>
              <a:tr h="740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Культура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Сорт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Репродукция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Норма высева, кг/га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с Нано-</a:t>
                      </a:r>
                      <a:r>
                        <a:rPr lang="ru-RU" sz="1000" dirty="0" err="1">
                          <a:effectLst/>
                        </a:rPr>
                        <a:t>импульсаром</a:t>
                      </a:r>
                      <a:r>
                        <a:rPr lang="ru-RU" sz="1000" dirty="0">
                          <a:effectLst/>
                        </a:rPr>
                        <a:t>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(контроль),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Норма высева на контроле, кг/га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Урожайность с использованием Наноимпульсара, ц/га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Урожайность (контроль), ц/га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+/- к контролю, ц/га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Ячмень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Память </a:t>
                      </a:r>
                      <a:r>
                        <a:rPr lang="ru-RU" sz="1100" dirty="0" err="1">
                          <a:effectLst/>
                        </a:rPr>
                        <a:t>Чепелева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 </a:t>
                      </a:r>
                      <a:r>
                        <a:rPr lang="ru-RU" sz="1100">
                          <a:effectLst/>
                        </a:rPr>
                        <a:t>репродукция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Горох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Рокет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 </a:t>
                      </a:r>
                      <a:r>
                        <a:rPr lang="ru-RU" sz="1100" dirty="0">
                          <a:effectLst/>
                        </a:rPr>
                        <a:t>репродукция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Яровая пшеница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Урало-Сибирская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 </a:t>
                      </a:r>
                      <a:r>
                        <a:rPr lang="ru-RU" sz="1100">
                          <a:effectLst/>
                        </a:rPr>
                        <a:t>репродукция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49,8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Озимая пшеница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Московская-56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IV </a:t>
                      </a:r>
                      <a:r>
                        <a:rPr lang="ru-RU" sz="1100">
                          <a:effectLst/>
                        </a:rPr>
                        <a:t>репродукция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Ячмень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Надежный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 </a:t>
                      </a:r>
                      <a:r>
                        <a:rPr lang="ru-RU" sz="1100">
                          <a:effectLst/>
                        </a:rPr>
                        <a:t>репродукция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26,9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Ячмень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Надежный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 </a:t>
                      </a:r>
                      <a:r>
                        <a:rPr lang="ru-RU" sz="1100">
                          <a:effectLst/>
                        </a:rPr>
                        <a:t>репродукция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26,9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0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2" b="12384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7"/>
          <p:cNvSpPr>
            <a:spLocks noChangeArrowheads="1"/>
          </p:cNvSpPr>
          <p:nvPr/>
        </p:nvSpPr>
        <p:spPr bwMode="auto">
          <a:xfrm>
            <a:off x="3571875" y="6643703"/>
            <a:ext cx="1714500" cy="2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6" tIns="43254" rIns="86466" bIns="43254">
            <a:spAutoFit/>
          </a:bodyPr>
          <a:lstStyle/>
          <a:p>
            <a:pPr algn="ctr" defTabSz="859193">
              <a:lnSpc>
                <a:spcPct val="800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www.betaren.ru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21902" r="96430" b="12384"/>
          <a:stretch/>
        </p:blipFill>
        <p:spPr bwMode="auto">
          <a:xfrm>
            <a:off x="288000" y="58655"/>
            <a:ext cx="1620152" cy="7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t="29832" r="77997" b="19910"/>
          <a:stretch/>
        </p:blipFill>
        <p:spPr bwMode="auto">
          <a:xfrm>
            <a:off x="179672" y="53685"/>
            <a:ext cx="1512008" cy="56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632"/>
            <a:ext cx="1972061" cy="450080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>
                <a:alpha val="97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009" y="58655"/>
            <a:ext cx="1547663" cy="5530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67295" y="1124744"/>
            <a:ext cx="7301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/>
              <a:t>Таб. 3 Результаты применения стимулятора роста растений «</a:t>
            </a:r>
            <a:r>
              <a:rPr lang="ru-RU" sz="1600" b="1" dirty="0" err="1"/>
              <a:t>Наноимпульсар</a:t>
            </a:r>
            <a:r>
              <a:rPr lang="ru-RU" sz="1600" b="1" dirty="0"/>
              <a:t>» </a:t>
            </a:r>
            <a:endParaRPr lang="ru-RU" sz="16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/>
              <a:t>в </a:t>
            </a:r>
            <a:r>
              <a:rPr lang="ru-RU" sz="1600" b="1" dirty="0"/>
              <a:t>АО «</a:t>
            </a:r>
            <a:r>
              <a:rPr lang="ru-RU" sz="1600" b="1" dirty="0" err="1"/>
              <a:t>Племзавод</a:t>
            </a:r>
            <a:r>
              <a:rPr lang="ru-RU" sz="1600" b="1" dirty="0"/>
              <a:t> </a:t>
            </a:r>
            <a:r>
              <a:rPr lang="ru-RU" sz="1600" b="1" dirty="0" err="1"/>
              <a:t>Большемурашкинский</a:t>
            </a:r>
            <a:r>
              <a:rPr lang="ru-RU" sz="1600" b="1" dirty="0"/>
              <a:t>» </a:t>
            </a:r>
            <a:r>
              <a:rPr lang="ru-RU" sz="1600" b="1" dirty="0" err="1"/>
              <a:t>Большемурашкинского</a:t>
            </a:r>
            <a:r>
              <a:rPr lang="ru-RU" sz="1600" b="1" dirty="0"/>
              <a:t> р-на в 2023 г.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91588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/>
              <a:t>АО ПЗ «</a:t>
            </a:r>
            <a:r>
              <a:rPr lang="ru-RU" sz="1600" dirty="0" err="1"/>
              <a:t>Б.Мурашкинский</a:t>
            </a:r>
            <a:r>
              <a:rPr lang="ru-RU" sz="1600" dirty="0"/>
              <a:t>» один сельскохозяйственный год применял стимулятор роста «</a:t>
            </a:r>
            <a:r>
              <a:rPr lang="ru-RU" sz="1600" dirty="0" err="1"/>
              <a:t>Наноимпульсар</a:t>
            </a:r>
            <a:r>
              <a:rPr lang="ru-RU" sz="1600" dirty="0"/>
              <a:t>». В таблице все результаты отражены. Что можно сказать? Я считаю, что получить прибавку к урожайности выше 50 </a:t>
            </a:r>
            <a:r>
              <a:rPr lang="ru-RU" sz="1600" dirty="0" smtClean="0"/>
              <a:t>ц/га </a:t>
            </a:r>
            <a:r>
              <a:rPr lang="ru-RU" sz="1600" dirty="0"/>
              <a:t>совсем непросто, так как в каждом сорте заложен свой генетический потенциал. В 2024 году агрономическая служба АО ПЗ «</a:t>
            </a:r>
            <a:r>
              <a:rPr lang="ru-RU" sz="1600" dirty="0" err="1" smtClean="0"/>
              <a:t>Б.Мурашкинский</a:t>
            </a:r>
            <a:r>
              <a:rPr lang="ru-RU" sz="1600" dirty="0"/>
              <a:t>» продолжит работу с данным стимулятором роста на площади 200 га </a:t>
            </a:r>
            <a:r>
              <a:rPr lang="ru-RU" sz="1600" dirty="0" smtClean="0"/>
              <a:t>(со </a:t>
            </a:r>
            <a:r>
              <a:rPr lang="ru-RU" sz="1600" dirty="0"/>
              <a:t>слов </a:t>
            </a:r>
            <a:r>
              <a:rPr lang="ru-RU" sz="1600" dirty="0" err="1"/>
              <a:t>гл.агронома</a:t>
            </a:r>
            <a:r>
              <a:rPr lang="ru-RU" sz="1600" dirty="0"/>
              <a:t> </a:t>
            </a:r>
            <a:r>
              <a:rPr lang="ru-RU" sz="1600" dirty="0" err="1"/>
              <a:t>Шагарова</a:t>
            </a:r>
            <a:r>
              <a:rPr lang="ru-RU" sz="1600" dirty="0"/>
              <a:t> Н.А. </a:t>
            </a:r>
            <a:r>
              <a:rPr lang="ru-RU" sz="1600" dirty="0" smtClean="0"/>
              <a:t>посеяно, возможно, </a:t>
            </a:r>
            <a:r>
              <a:rPr lang="ru-RU" sz="1600" dirty="0"/>
              <a:t>будет больше </a:t>
            </a:r>
            <a:r>
              <a:rPr lang="ru-RU" sz="1600" dirty="0" smtClean="0"/>
              <a:t>).</a:t>
            </a:r>
            <a:r>
              <a:rPr lang="ru-RU" altLang="ru-RU" sz="15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15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61073"/>
              </p:ext>
            </p:extLst>
          </p:nvPr>
        </p:nvGraphicFramePr>
        <p:xfrm>
          <a:off x="401543" y="2000434"/>
          <a:ext cx="8229599" cy="1891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233"/>
                <a:gridCol w="659880"/>
                <a:gridCol w="837650"/>
                <a:gridCol w="890542"/>
                <a:gridCol w="611183"/>
                <a:gridCol w="802248"/>
                <a:gridCol w="743522"/>
                <a:gridCol w="669064"/>
                <a:gridCol w="965844"/>
                <a:gridCol w="888659"/>
                <a:gridCol w="746774"/>
              </a:tblGrid>
              <a:tr h="740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Культура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Сорт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Репродукция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Норма высева, кг/га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с Нано-</a:t>
                      </a:r>
                      <a:r>
                        <a:rPr lang="ru-RU" sz="1000" dirty="0" err="1">
                          <a:effectLst/>
                        </a:rPr>
                        <a:t>импульсаром</a:t>
                      </a:r>
                      <a:r>
                        <a:rPr lang="ru-RU" sz="1000" dirty="0">
                          <a:effectLst/>
                        </a:rPr>
                        <a:t>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Площадь посева (контроль), 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Норма высева на контроле, кг/га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Урожайность с использованием Наноимпульсара, ц/га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Урожайность (контроль), ц/га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+/- к контролю, ц/га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148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Ячмень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Эксплорер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Элита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Яровая пшеница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Канюк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Элита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Озимая пшеница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Московская-39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 </a:t>
                      </a:r>
                      <a:r>
                        <a:rPr lang="ru-RU" sz="1100">
                          <a:effectLst/>
                        </a:rPr>
                        <a:t>репродукция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66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2" b="12384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7"/>
          <p:cNvSpPr>
            <a:spLocks noChangeArrowheads="1"/>
          </p:cNvSpPr>
          <p:nvPr/>
        </p:nvSpPr>
        <p:spPr bwMode="auto">
          <a:xfrm>
            <a:off x="3571875" y="6643703"/>
            <a:ext cx="1714500" cy="2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6" tIns="43254" rIns="86466" bIns="43254">
            <a:spAutoFit/>
          </a:bodyPr>
          <a:lstStyle/>
          <a:p>
            <a:pPr algn="ctr" defTabSz="859193">
              <a:lnSpc>
                <a:spcPct val="800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www.betaren.ru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21902" r="96430" b="12384"/>
          <a:stretch/>
        </p:blipFill>
        <p:spPr bwMode="auto">
          <a:xfrm>
            <a:off x="288000" y="58655"/>
            <a:ext cx="1620152" cy="7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t="29832" r="77997" b="19910"/>
          <a:stretch/>
        </p:blipFill>
        <p:spPr bwMode="auto">
          <a:xfrm>
            <a:off x="179672" y="53685"/>
            <a:ext cx="1512008" cy="56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632"/>
            <a:ext cx="1972061" cy="450080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>
                <a:alpha val="97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009" y="58655"/>
            <a:ext cx="1547663" cy="5530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67295" y="1124744"/>
            <a:ext cx="71164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/>
              <a:t>Таб.4</a:t>
            </a:r>
            <a:r>
              <a:rPr lang="ru-RU" sz="1600" dirty="0"/>
              <a:t> </a:t>
            </a:r>
            <a:r>
              <a:rPr lang="ru-RU" sz="1600" b="1" dirty="0"/>
              <a:t>Результаты применения стимулятора роста растений «</a:t>
            </a:r>
            <a:r>
              <a:rPr lang="ru-RU" sz="1600" b="1" dirty="0" err="1"/>
              <a:t>Наноимпульсар</a:t>
            </a:r>
            <a:r>
              <a:rPr lang="ru-RU" sz="1600" b="1" dirty="0" smtClean="0"/>
              <a:t>»</a:t>
            </a:r>
          </a:p>
          <a:p>
            <a:pPr algn="ctr"/>
            <a:r>
              <a:rPr lang="ru-RU" sz="1600" b="1" dirty="0" smtClean="0"/>
              <a:t> </a:t>
            </a:r>
            <a:r>
              <a:rPr lang="ru-RU" sz="1600" b="1" dirty="0"/>
              <a:t>на озимой пшенице в СПК «</a:t>
            </a:r>
            <a:r>
              <a:rPr lang="ru-RU" sz="1600" b="1" dirty="0" err="1"/>
              <a:t>им.Куйбышева</a:t>
            </a:r>
            <a:r>
              <a:rPr lang="ru-RU" sz="1600" b="1" dirty="0"/>
              <a:t>» Городецкого р-на в 2023 г.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735323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/>
              <a:t>Впервые «</a:t>
            </a:r>
            <a:r>
              <a:rPr lang="ru-RU" sz="1600" dirty="0" err="1"/>
              <a:t>Наноимпульсар</a:t>
            </a:r>
            <a:r>
              <a:rPr lang="ru-RU" sz="1600" dirty="0"/>
              <a:t>» на площади 20 га был применён в СПК «им. Куйбышева» Городецкого района. Полученный результат отражён в таблице. Весной 2024 года хозяйство запланировало посеять с «</a:t>
            </a:r>
            <a:r>
              <a:rPr lang="ru-RU" sz="1600" dirty="0" err="1"/>
              <a:t>Наноимпульсаром</a:t>
            </a:r>
            <a:r>
              <a:rPr lang="ru-RU" sz="1600" dirty="0"/>
              <a:t>» 200 га зернобобовых </a:t>
            </a:r>
            <a:r>
              <a:rPr lang="ru-RU" sz="1600" dirty="0" smtClean="0"/>
              <a:t>.</a:t>
            </a:r>
            <a:r>
              <a:rPr lang="ru-RU" altLang="ru-RU" sz="15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15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837047"/>
              </p:ext>
            </p:extLst>
          </p:nvPr>
        </p:nvGraphicFramePr>
        <p:xfrm>
          <a:off x="457201" y="2204864"/>
          <a:ext cx="8229598" cy="1174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233"/>
                <a:gridCol w="676230"/>
                <a:gridCol w="864096"/>
                <a:gridCol w="864096"/>
                <a:gridCol w="594833"/>
                <a:gridCol w="802248"/>
                <a:gridCol w="743522"/>
                <a:gridCol w="669064"/>
                <a:gridCol w="965844"/>
                <a:gridCol w="905009"/>
                <a:gridCol w="730423"/>
              </a:tblGrid>
              <a:tr h="740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Культура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Сорт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Репродукция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Норма высева, кг/га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с Нано-</a:t>
                      </a:r>
                      <a:r>
                        <a:rPr lang="ru-RU" sz="1000" dirty="0" err="1">
                          <a:effectLst/>
                        </a:rPr>
                        <a:t>импульсаром</a:t>
                      </a:r>
                      <a:r>
                        <a:rPr lang="ru-RU" sz="1000" dirty="0">
                          <a:effectLst/>
                        </a:rPr>
                        <a:t>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(контроль),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Норма высева на контроле, кг/га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Урожайность с использованием Наноимпульсара, ц/га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Урожайность (контроль), ц/га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+/- к контролю, ц/га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Пшеница озимая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Московская-82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Элита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270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55,9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49,4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15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2" b="12384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7"/>
          <p:cNvSpPr>
            <a:spLocks noChangeArrowheads="1"/>
          </p:cNvSpPr>
          <p:nvPr/>
        </p:nvSpPr>
        <p:spPr bwMode="auto">
          <a:xfrm>
            <a:off x="3571875" y="6643703"/>
            <a:ext cx="1714500" cy="2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6" tIns="43254" rIns="86466" bIns="43254">
            <a:spAutoFit/>
          </a:bodyPr>
          <a:lstStyle/>
          <a:p>
            <a:pPr algn="ctr" defTabSz="859193">
              <a:lnSpc>
                <a:spcPct val="800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www.betaren.ru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21902" r="96430" b="12384"/>
          <a:stretch/>
        </p:blipFill>
        <p:spPr bwMode="auto">
          <a:xfrm>
            <a:off x="288000" y="58655"/>
            <a:ext cx="1620152" cy="7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t="29832" r="77997" b="19910"/>
          <a:stretch/>
        </p:blipFill>
        <p:spPr bwMode="auto">
          <a:xfrm>
            <a:off x="179672" y="53685"/>
            <a:ext cx="1512008" cy="56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632"/>
            <a:ext cx="1972061" cy="450080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>
                <a:alpha val="97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009" y="58655"/>
            <a:ext cx="1547663" cy="5530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44052" y="1260049"/>
            <a:ext cx="71629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/>
              <a:t>Таб.5 Результаты применения стимулятора роста растений «</a:t>
            </a:r>
            <a:r>
              <a:rPr lang="ru-RU" sz="1600" b="1" dirty="0" err="1"/>
              <a:t>Наноимпульсар</a:t>
            </a:r>
            <a:r>
              <a:rPr lang="ru-RU" sz="1600" b="1" dirty="0"/>
              <a:t>»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на </a:t>
            </a:r>
            <a:r>
              <a:rPr lang="ru-RU" sz="1600" b="1" dirty="0"/>
              <a:t>озимой пшенице в СПК «Земледелец» </a:t>
            </a:r>
            <a:r>
              <a:rPr lang="ru-RU" sz="1600" b="1" dirty="0" err="1"/>
              <a:t>Шатковского</a:t>
            </a:r>
            <a:r>
              <a:rPr lang="ru-RU" sz="1600" b="1" dirty="0"/>
              <a:t> р-на в 2023 г.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0506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/>
              <a:t> Также впервые «</a:t>
            </a:r>
            <a:r>
              <a:rPr lang="ru-RU" sz="1600" dirty="0" err="1"/>
              <a:t>Наноимпульсар</a:t>
            </a:r>
            <a:r>
              <a:rPr lang="ru-RU" sz="1600" dirty="0"/>
              <a:t>» был применён в СПК «Земледелец» </a:t>
            </a:r>
            <a:r>
              <a:rPr lang="ru-RU" sz="1600" dirty="0" err="1"/>
              <a:t>Шатковского</a:t>
            </a:r>
            <a:r>
              <a:rPr lang="ru-RU" sz="1600" dirty="0"/>
              <a:t> р-на. Превышение над контролем в 2 ц/га. Агрономическая служба хозяйства весной 2024 года собирается посеять более 300 га со стимулятором роста. </a:t>
            </a:r>
            <a:endParaRPr lang="ru-RU" altLang="ru-RU" sz="15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23717"/>
              </p:ext>
            </p:extLst>
          </p:nvPr>
        </p:nvGraphicFramePr>
        <p:xfrm>
          <a:off x="457201" y="2420888"/>
          <a:ext cx="8229598" cy="1174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233"/>
                <a:gridCol w="676230"/>
                <a:gridCol w="821300"/>
                <a:gridCol w="906892"/>
                <a:gridCol w="594833"/>
                <a:gridCol w="802248"/>
                <a:gridCol w="743522"/>
                <a:gridCol w="669064"/>
                <a:gridCol w="965844"/>
                <a:gridCol w="817978"/>
                <a:gridCol w="817454"/>
              </a:tblGrid>
              <a:tr h="740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Культура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Сорт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Репродукция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Норма высева, кг/га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с Нано-</a:t>
                      </a:r>
                      <a:r>
                        <a:rPr lang="ru-RU" sz="1000" dirty="0" err="1">
                          <a:effectLst/>
                        </a:rPr>
                        <a:t>импульсаром</a:t>
                      </a:r>
                      <a:r>
                        <a:rPr lang="ru-RU" sz="1000" dirty="0">
                          <a:effectLst/>
                        </a:rPr>
                        <a:t>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(контроль),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Норма высева на контроле, кг/га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Урожайность с использованием </a:t>
                      </a:r>
                      <a:r>
                        <a:rPr lang="ru-RU" sz="1000" dirty="0" err="1">
                          <a:effectLst/>
                        </a:rPr>
                        <a:t>Наноимпульсара</a:t>
                      </a:r>
                      <a:r>
                        <a:rPr lang="ru-RU" sz="1000" dirty="0">
                          <a:effectLst/>
                        </a:rPr>
                        <a:t>, ц/га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Урожайность (контроль), ц/га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+/- к контролю, ц/га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Пшеница озимая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Московская-39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II </a:t>
                      </a:r>
                      <a:r>
                        <a:rPr lang="ru-RU" sz="1100" dirty="0">
                          <a:effectLst/>
                        </a:rPr>
                        <a:t>репродукция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27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2" b="12384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7"/>
          <p:cNvSpPr>
            <a:spLocks noChangeArrowheads="1"/>
          </p:cNvSpPr>
          <p:nvPr/>
        </p:nvSpPr>
        <p:spPr bwMode="auto">
          <a:xfrm>
            <a:off x="3571875" y="6643703"/>
            <a:ext cx="1714500" cy="2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66" tIns="43254" rIns="86466" bIns="43254">
            <a:spAutoFit/>
          </a:bodyPr>
          <a:lstStyle/>
          <a:p>
            <a:pPr algn="ctr" defTabSz="859193">
              <a:lnSpc>
                <a:spcPct val="80000"/>
              </a:lnSpc>
            </a:pP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www.betaren.ru</a:t>
            </a:r>
            <a:endParaRPr lang="ru-RU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21902" r="96430" b="12384"/>
          <a:stretch/>
        </p:blipFill>
        <p:spPr bwMode="auto">
          <a:xfrm>
            <a:off x="288000" y="58655"/>
            <a:ext cx="1620152" cy="7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 descr="C:\Users\Frolova.m\Desktop\ФМА\Макеты, предложения\ШапкаИмиджСлай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" t="29832" r="77997" b="19910"/>
          <a:stretch/>
        </p:blipFill>
        <p:spPr bwMode="auto">
          <a:xfrm>
            <a:off x="179672" y="53685"/>
            <a:ext cx="1512008" cy="56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 descr="C:\Users\2\Documents\Барвенко\Консерванты\Агрохим_лого 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632"/>
            <a:ext cx="1972061" cy="450080"/>
          </a:xfrm>
          <a:prstGeom prst="rect">
            <a:avLst/>
          </a:prstGeom>
          <a:noFill/>
          <a:ln>
            <a:noFill/>
          </a:ln>
          <a:effectLst>
            <a:glow rad="50800">
              <a:schemeClr val="bg1">
                <a:alpha val="97000"/>
              </a:schemeClr>
            </a:glow>
            <a:softEdge rad="0"/>
          </a:effectLst>
          <a:scene3d>
            <a:camera prst="orthographicFront"/>
            <a:lightRig rig="threePt" dir="t"/>
          </a:scene3d>
          <a:sp3d prstMaterial="softEdg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009" y="58655"/>
            <a:ext cx="1547663" cy="55301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44052" y="1301859"/>
            <a:ext cx="71164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b="1" dirty="0"/>
              <a:t>Таб.6 Результаты применения стимулятора роста растений «</a:t>
            </a:r>
            <a:r>
              <a:rPr lang="ru-RU" sz="1600" b="1" dirty="0" err="1"/>
              <a:t>Наноимпульсар</a:t>
            </a:r>
            <a:r>
              <a:rPr lang="ru-RU" sz="1600" b="1" dirty="0" smtClean="0"/>
              <a:t>»</a:t>
            </a:r>
          </a:p>
          <a:p>
            <a:pPr algn="ctr"/>
            <a:r>
              <a:rPr lang="ru-RU" sz="1600" b="1" dirty="0" smtClean="0"/>
              <a:t> </a:t>
            </a:r>
            <a:r>
              <a:rPr lang="ru-RU" sz="1600" b="1" dirty="0"/>
              <a:t>на яровых зерновых в </a:t>
            </a:r>
            <a:r>
              <a:rPr lang="ru-RU" sz="1600" b="1" dirty="0" smtClean="0"/>
              <a:t>СПК  «Земледелец» </a:t>
            </a:r>
            <a:r>
              <a:rPr lang="ru-RU" sz="1600" b="1" dirty="0" err="1" smtClean="0"/>
              <a:t>Шатковского</a:t>
            </a:r>
            <a:r>
              <a:rPr lang="ru-RU" sz="1600" b="1" dirty="0" smtClean="0"/>
              <a:t> </a:t>
            </a:r>
            <a:r>
              <a:rPr lang="ru-RU" sz="1600" b="1" dirty="0"/>
              <a:t>р-на в 2023 г.</a:t>
            </a:r>
            <a:endParaRPr lang="ru-RU" sz="1600" dirty="0"/>
          </a:p>
          <a:p>
            <a:pPr algn="ctr"/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0506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/>
              <a:t> Также впервые «</a:t>
            </a:r>
            <a:r>
              <a:rPr lang="ru-RU" sz="1600" dirty="0" err="1"/>
              <a:t>Наноимпульсар</a:t>
            </a:r>
            <a:r>
              <a:rPr lang="ru-RU" sz="1600" dirty="0"/>
              <a:t>» был применён в СПК «Земледелец» </a:t>
            </a:r>
            <a:r>
              <a:rPr lang="ru-RU" sz="1600" dirty="0" err="1"/>
              <a:t>Шатковского</a:t>
            </a:r>
            <a:r>
              <a:rPr lang="ru-RU" sz="1600" dirty="0"/>
              <a:t> р-на. Превышение над контролем в 2 ц/га. Агрономическая служба хозяйства весной 2024 года собирается посеять более 300 га со стимулятором роста. </a:t>
            </a:r>
            <a:endParaRPr lang="ru-RU" altLang="ru-RU" sz="15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611115"/>
              </p:ext>
            </p:extLst>
          </p:nvPr>
        </p:nvGraphicFramePr>
        <p:xfrm>
          <a:off x="251520" y="2420888"/>
          <a:ext cx="8579297" cy="1174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835"/>
                <a:gridCol w="704965"/>
                <a:gridCol w="900814"/>
                <a:gridCol w="900814"/>
                <a:gridCol w="620109"/>
                <a:gridCol w="881247"/>
                <a:gridCol w="730207"/>
                <a:gridCol w="697494"/>
                <a:gridCol w="1124605"/>
                <a:gridCol w="867128"/>
                <a:gridCol w="720079"/>
              </a:tblGrid>
              <a:tr h="740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Культура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Сорт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Репродукция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Норма высева, кг/га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с Нано-</a:t>
                      </a:r>
                      <a:r>
                        <a:rPr lang="ru-RU" sz="1000" dirty="0" err="1">
                          <a:effectLst/>
                        </a:rPr>
                        <a:t>импульсаром</a:t>
                      </a:r>
                      <a:r>
                        <a:rPr lang="ru-RU" sz="1000" dirty="0">
                          <a:effectLst/>
                        </a:rPr>
                        <a:t>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 посева (контроль), 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Норма высева на контроле, кг/га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Урожайность с использованием </a:t>
                      </a:r>
                      <a:r>
                        <a:rPr lang="ru-RU" sz="1000" dirty="0" err="1">
                          <a:effectLst/>
                        </a:rPr>
                        <a:t>Наноимпульсара</a:t>
                      </a:r>
                      <a:r>
                        <a:rPr lang="ru-RU" sz="1000" dirty="0">
                          <a:effectLst/>
                        </a:rPr>
                        <a:t>, ц/га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Урожайность (контроль), ц/га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+/- к контролю, ц/га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  <a:tr h="29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Пшеница озимая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Московская-39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II </a:t>
                      </a:r>
                      <a:r>
                        <a:rPr lang="ru-RU" sz="1100" dirty="0">
                          <a:effectLst/>
                        </a:rPr>
                        <a:t>репродукция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93" marR="565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41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6041</TotalTime>
  <Words>1592</Words>
  <Application>Microsoft Office PowerPoint</Application>
  <PresentationFormat>Экран (4:3)</PresentationFormat>
  <Paragraphs>405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</dc:creator>
  <cp:lastModifiedBy>Пользователь Windows</cp:lastModifiedBy>
  <cp:revision>530</cp:revision>
  <cp:lastPrinted>2024-01-11T06:00:28Z</cp:lastPrinted>
  <dcterms:created xsi:type="dcterms:W3CDTF">2017-06-09T03:46:36Z</dcterms:created>
  <dcterms:modified xsi:type="dcterms:W3CDTF">2024-01-11T07:26:51Z</dcterms:modified>
</cp:coreProperties>
</file>